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  <p:sldId id="269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bin" charset="1" panose="00000500000000000000"/>
      <p:regular r:id="rId10"/>
    </p:embeddedFont>
    <p:embeddedFont>
      <p:font typeface="Cabin Bold" charset="1" panose="00000800000000000000"/>
      <p:regular r:id="rId11"/>
    </p:embeddedFont>
    <p:embeddedFont>
      <p:font typeface="Cabin Italics" charset="1" panose="00000500000000000000"/>
      <p:regular r:id="rId12"/>
    </p:embeddedFont>
    <p:embeddedFont>
      <p:font typeface="Cabin Bold Italics" charset="1" panose="00000800000000000000"/>
      <p:regular r:id="rId13"/>
    </p:embeddedFont>
    <p:embeddedFont>
      <p:font typeface="Cabin Medium" charset="1" panose="00000600000000000000"/>
      <p:regular r:id="rId14"/>
    </p:embeddedFont>
    <p:embeddedFont>
      <p:font typeface="Cabin Medium Italics" charset="1" panose="00000600000000000000"/>
      <p:regular r:id="rId15"/>
    </p:embeddedFont>
    <p:embeddedFont>
      <p:font typeface="Cabin Semi-Bold" charset="1" panose="00000700000000000000"/>
      <p:regular r:id="rId16"/>
    </p:embeddedFont>
    <p:embeddedFont>
      <p:font typeface="Cabin Semi-Bold Italics" charset="1" panose="00000700000000000000"/>
      <p:regular r:id="rId17"/>
    </p:embeddedFont>
    <p:embeddedFont>
      <p:font typeface="Open Sauce" charset="1" panose="00000500000000000000"/>
      <p:regular r:id="rId18"/>
    </p:embeddedFont>
    <p:embeddedFont>
      <p:font typeface="Open Sauce Bold" charset="1" panose="00000800000000000000"/>
      <p:regular r:id="rId19"/>
    </p:embeddedFont>
    <p:embeddedFont>
      <p:font typeface="Open Sauce Italics" charset="1" panose="00000500000000000000"/>
      <p:regular r:id="rId20"/>
    </p:embeddedFont>
    <p:embeddedFont>
      <p:font typeface="Open Sauce Bold Italics" charset="1" panose="00000800000000000000"/>
      <p:regular r:id="rId21"/>
    </p:embeddedFont>
    <p:embeddedFont>
      <p:font typeface="Open Sauce Light" charset="1" panose="00000400000000000000"/>
      <p:regular r:id="rId22"/>
    </p:embeddedFont>
    <p:embeddedFont>
      <p:font typeface="Open Sauce Light Italics" charset="1" panose="00000400000000000000"/>
      <p:regular r:id="rId23"/>
    </p:embeddedFont>
    <p:embeddedFont>
      <p:font typeface="Open Sauce Medium" charset="1" panose="00000600000000000000"/>
      <p:regular r:id="rId24"/>
    </p:embeddedFont>
    <p:embeddedFont>
      <p:font typeface="Open Sauce Medium Italics" charset="1" panose="00000600000000000000"/>
      <p:regular r:id="rId25"/>
    </p:embeddedFont>
    <p:embeddedFont>
      <p:font typeface="Open Sauce Semi-Bold" charset="1" panose="00000700000000000000"/>
      <p:regular r:id="rId26"/>
    </p:embeddedFont>
    <p:embeddedFont>
      <p:font typeface="Open Sauce Semi-Bold Italics" charset="1" panose="00000700000000000000"/>
      <p:regular r:id="rId27"/>
    </p:embeddedFont>
    <p:embeddedFont>
      <p:font typeface="Open Sauce Heavy" charset="1" panose="00000A00000000000000"/>
      <p:regular r:id="rId28"/>
    </p:embeddedFont>
    <p:embeddedFont>
      <p:font typeface="Open Sauce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43" Target="slides/slide14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190475" y="-3785273"/>
            <a:ext cx="11326739" cy="10887828"/>
          </a:xfrm>
          <a:custGeom>
            <a:avLst/>
            <a:gdLst/>
            <a:ahLst/>
            <a:cxnLst/>
            <a:rect r="r" b="b" t="t" l="l"/>
            <a:pathLst>
              <a:path h="10887828" w="11326739">
                <a:moveTo>
                  <a:pt x="0" y="0"/>
                </a:moveTo>
                <a:lnTo>
                  <a:pt x="11326740" y="0"/>
                </a:lnTo>
                <a:lnTo>
                  <a:pt x="11326740" y="10887828"/>
                </a:lnTo>
                <a:lnTo>
                  <a:pt x="0" y="10887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29598">
            <a:off x="13158170" y="851138"/>
            <a:ext cx="11326739" cy="10887828"/>
          </a:xfrm>
          <a:custGeom>
            <a:avLst/>
            <a:gdLst/>
            <a:ahLst/>
            <a:cxnLst/>
            <a:rect r="r" b="b" t="t" l="l"/>
            <a:pathLst>
              <a:path h="10887828" w="11326739">
                <a:moveTo>
                  <a:pt x="0" y="0"/>
                </a:moveTo>
                <a:lnTo>
                  <a:pt x="11326739" y="0"/>
                </a:lnTo>
                <a:lnTo>
                  <a:pt x="11326739" y="10887828"/>
                </a:lnTo>
                <a:lnTo>
                  <a:pt x="0" y="10887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878137"/>
            <a:ext cx="16230600" cy="463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Cabin"/>
              </a:rPr>
              <a:t>Baselines</a:t>
            </a:r>
          </a:p>
          <a:p>
            <a:pPr algn="ctr">
              <a:lnSpc>
                <a:spcPts val="12100"/>
              </a:lnSpc>
            </a:pPr>
            <a:r>
              <a:rPr lang="en-US" sz="11000">
                <a:solidFill>
                  <a:srgbClr val="FFFFFF"/>
                </a:solidFill>
                <a:latin typeface="Cabin"/>
              </a:rPr>
              <a:t>Implementations </a:t>
            </a:r>
          </a:p>
          <a:p>
            <a:pPr algn="ctr" marL="0" indent="0" lvl="0">
              <a:lnSpc>
                <a:spcPts val="12100"/>
              </a:lnSpc>
              <a:spcBef>
                <a:spcPct val="0"/>
              </a:spcBef>
            </a:pPr>
            <a:r>
              <a:rPr lang="en-US" sz="11000">
                <a:solidFill>
                  <a:srgbClr val="FFFFFF"/>
                </a:solidFill>
                <a:latin typeface="Cabin"/>
              </a:rPr>
              <a:t>&amp; Evaluations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29281" y="8527675"/>
            <a:ext cx="6253266" cy="111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3999">
                <a:solidFill>
                  <a:srgbClr val="FFFFFF"/>
                </a:solidFill>
                <a:latin typeface="Cabin"/>
              </a:rPr>
              <a:t>Bhaskar Lal Das</a:t>
            </a:r>
          </a:p>
          <a:p>
            <a:pPr algn="ctr" marL="0" indent="0" lvl="0">
              <a:lnSpc>
                <a:spcPts val="43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Cabin"/>
              </a:rPr>
              <a:t>bhaskarlda@gmail.com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134300" y="2920568"/>
            <a:ext cx="7751812" cy="3957324"/>
            <a:chOff x="0" y="0"/>
            <a:chExt cx="10335749" cy="527643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Random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639218"/>
              <a:ext cx="10335749" cy="2637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Random algorithm randomly selects a predefined number of items from the item pool.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13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49264">
            <a:off x="-2683799" y="5940106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178">
            <a:off x="9888819" y="-1346619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15891342" y="0"/>
                </a:moveTo>
                <a:lnTo>
                  <a:pt x="0" y="0"/>
                </a:lnTo>
                <a:lnTo>
                  <a:pt x="0" y="16072154"/>
                </a:lnTo>
                <a:lnTo>
                  <a:pt x="15891342" y="16072154"/>
                </a:lnTo>
                <a:lnTo>
                  <a:pt x="15891342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9455" y="4458719"/>
            <a:ext cx="6429375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5"/>
              </a:lnSpc>
            </a:pPr>
            <a:r>
              <a:rPr lang="en-US" sz="4950" u="none">
                <a:solidFill>
                  <a:srgbClr val="FFFFFF"/>
                </a:solidFill>
                <a:latin typeface="Open Sauce Heavy"/>
              </a:rPr>
              <a:t>RECOMMENDATION SYSTEM METRICS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116799" y="1004093"/>
            <a:ext cx="4054401" cy="4093080"/>
            <a:chOff x="0" y="0"/>
            <a:chExt cx="5405868" cy="545744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451094"/>
              <a:ext cx="5405868" cy="10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MAE@k (Mean Absolute Error at k)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900328"/>
              <a:ext cx="5405868" cy="2557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Average absolute difference between predicted and true ratings or preferences for the top k recommendations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Lower values of MAE@k indicate better accuracy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540586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116799" y="5673486"/>
            <a:ext cx="4054401" cy="3769230"/>
            <a:chOff x="0" y="0"/>
            <a:chExt cx="5405868" cy="502564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451094"/>
              <a:ext cx="5405868" cy="10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RMSE@k (Root Mean Squared Error at k)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900328"/>
              <a:ext cx="5405868" cy="21253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Square root of the MSE@k and provides a measure of the average magnitude of the errors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Lower values of RMSE@k indicate better accuracy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5405868" cy="809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174657" y="1028700"/>
            <a:ext cx="4054401" cy="4102605"/>
            <a:chOff x="0" y="0"/>
            <a:chExt cx="5405868" cy="547014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463794"/>
              <a:ext cx="5405868" cy="10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MSE@k (Mean Squared Error at k)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913028"/>
              <a:ext cx="5405868" cy="2557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Average squared difference between predicted and true ratings or preferences for the top k recommendations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Lower values of MSE@k indicate better accuracy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540586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65132" y="5673486"/>
            <a:ext cx="4054401" cy="3350130"/>
            <a:chOff x="0" y="0"/>
            <a:chExt cx="5405868" cy="446684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1451094"/>
              <a:ext cx="5405868" cy="515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R² (R-squared)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2341528"/>
              <a:ext cx="5405868" cy="21253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Proportion of the variance in the predicted ratings or preferences that is explained by the model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Higher values of R^2 indicate better predictive performance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9525"/>
              <a:ext cx="5405868" cy="809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04</a:t>
              </a:r>
            </a:p>
          </p:txBody>
        </p:sp>
      </p:grpSp>
    </p:spTree>
  </p:cSld>
  <p:clrMapOvr>
    <a:masterClrMapping/>
  </p:clrMapOvr>
  <p:transition spd="med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49264">
            <a:off x="-2683799" y="5940106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178">
            <a:off x="9888819" y="-1346619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15891342" y="0"/>
                </a:moveTo>
                <a:lnTo>
                  <a:pt x="0" y="0"/>
                </a:lnTo>
                <a:lnTo>
                  <a:pt x="0" y="16072154"/>
                </a:lnTo>
                <a:lnTo>
                  <a:pt x="15891342" y="16072154"/>
                </a:lnTo>
                <a:lnTo>
                  <a:pt x="15891342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9455" y="4458719"/>
            <a:ext cx="6429375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5"/>
              </a:lnSpc>
            </a:pPr>
            <a:r>
              <a:rPr lang="en-US" sz="4950" u="none">
                <a:solidFill>
                  <a:srgbClr val="FFFFFF"/>
                </a:solidFill>
                <a:latin typeface="Open Sauce Heavy"/>
              </a:rPr>
              <a:t>RECOMMENDATION SYSTEM METRICS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116799" y="1028700"/>
            <a:ext cx="4054401" cy="3864480"/>
            <a:chOff x="0" y="0"/>
            <a:chExt cx="5405868" cy="515264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451094"/>
              <a:ext cx="5405868" cy="1633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NDCG@k (Normalized Discounted Cumulative Gain at k)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459128"/>
              <a:ext cx="5405868" cy="1693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It considers both the relevance and the ranking position of recommended items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Between 0 to 1 (ideal)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540586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05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116799" y="5673486"/>
            <a:ext cx="4054401" cy="3778755"/>
            <a:chOff x="0" y="0"/>
            <a:chExt cx="5405868" cy="503834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463794"/>
              <a:ext cx="5405868" cy="10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FCP@k (Fraction of Concordant Pairs at k)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913028"/>
              <a:ext cx="5405868" cy="21253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Pairwise ranking metric that measures the fraction of concordant pairs in the top k recommendations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Between 0 to 1 (ideal)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540586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07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174657" y="1028700"/>
            <a:ext cx="4231383" cy="4102605"/>
            <a:chOff x="0" y="0"/>
            <a:chExt cx="5641843" cy="547014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463794"/>
              <a:ext cx="5641843" cy="10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65"/>
                </a:lnSpc>
                <a:spcBef>
                  <a:spcPct val="0"/>
                </a:spcBef>
              </a:pPr>
              <a:r>
                <a:rPr lang="en-US" sz="2404">
                  <a:solidFill>
                    <a:srgbClr val="FFFFFF"/>
                  </a:solidFill>
                  <a:latin typeface="Open Sauce Bold"/>
                </a:rPr>
                <a:t>Relative_MRR@k (Relative Mean Reciprocal Rank at k)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913028"/>
              <a:ext cx="5641843" cy="2557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It compares the reciprocal rank of the first relevant item in the recommendation list with the reciprocal rank of the first relevant item in a randomly generated list</a:t>
              </a:r>
            </a:p>
            <a:p>
              <a:pPr algn="l" marL="396927" indent="-198463" lvl="1">
                <a:lnSpc>
                  <a:spcPts val="2573"/>
                </a:lnSpc>
                <a:buFont typeface="Arial"/>
                <a:buChar char="•"/>
              </a:pPr>
              <a:r>
                <a:rPr lang="en-US" sz="1838">
                  <a:solidFill>
                    <a:srgbClr val="FFFFFF"/>
                  </a:solidFill>
                  <a:latin typeface="Open Sauce"/>
                </a:rPr>
                <a:t>Between 0 to 1 (ideal)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5641843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800"/>
                </a:lnSpc>
              </a:pPr>
              <a:r>
                <a:rPr lang="en-US" sz="4000" u="sng">
                  <a:solidFill>
                    <a:srgbClr val="FFFFFF"/>
                  </a:solidFill>
                  <a:latin typeface="Open Sauce Semi-Bold"/>
                </a:rPr>
                <a:t>06</a:t>
              </a:r>
            </a:p>
          </p:txBody>
        </p:sp>
      </p:grpSp>
    </p:spTree>
  </p:cSld>
  <p:clrMapOvr>
    <a:masterClrMapping/>
  </p:clrMapOvr>
  <p:transition spd="med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56005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7379" y="1336517"/>
            <a:ext cx="17577926" cy="8096782"/>
          </a:xfrm>
          <a:custGeom>
            <a:avLst/>
            <a:gdLst/>
            <a:ahLst/>
            <a:cxnLst/>
            <a:rect r="r" b="b" t="t" l="l"/>
            <a:pathLst>
              <a:path h="8096782" w="17577926">
                <a:moveTo>
                  <a:pt x="0" y="0"/>
                </a:moveTo>
                <a:lnTo>
                  <a:pt x="17577926" y="0"/>
                </a:lnTo>
                <a:lnTo>
                  <a:pt x="17577926" y="8096782"/>
                </a:lnTo>
                <a:lnTo>
                  <a:pt x="0" y="8096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34" t="-27515" r="-4981" b="-463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67379" y="468315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>
                <a:solidFill>
                  <a:srgbClr val="FFFFFF"/>
                </a:solidFill>
                <a:latin typeface="Open Sauce Heavy"/>
              </a:rPr>
              <a:t>EVALUATION RESULTS</a:t>
            </a:r>
          </a:p>
        </p:txBody>
      </p:sp>
    </p:spTree>
  </p:cSld>
  <p:clrMapOvr>
    <a:masterClrMapping/>
  </p:clrMapOvr>
  <p:transition spd="med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111" r="0" b="-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211637"/>
            <a:ext cx="16230600" cy="1997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5400"/>
              </a:lnSpc>
              <a:spcBef>
                <a:spcPct val="0"/>
              </a:spcBef>
            </a:pPr>
            <a:r>
              <a:rPr lang="en-US" sz="14000">
                <a:solidFill>
                  <a:srgbClr val="F6F6F6"/>
                </a:solidFill>
                <a:latin typeface="Cabin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07507" y="8058150"/>
            <a:ext cx="7551793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799"/>
              </a:lnSpc>
            </a:pPr>
            <a:r>
              <a:rPr lang="en-US" sz="3999">
                <a:solidFill>
                  <a:srgbClr val="F6F6F6"/>
                </a:solidFill>
                <a:latin typeface="Cabin"/>
              </a:rPr>
              <a:t>Thank you for your attention and time.</a:t>
            </a:r>
          </a:p>
        </p:txBody>
      </p:sp>
    </p:spTree>
  </p:cSld>
  <p:clrMapOvr>
    <a:masterClrMapping/>
  </p:clrMapOvr>
  <p:transition spd="med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49264">
            <a:off x="-2683799" y="5940106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178">
            <a:off x="9888819" y="-1346619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15891342" y="0"/>
                </a:moveTo>
                <a:lnTo>
                  <a:pt x="0" y="0"/>
                </a:lnTo>
                <a:lnTo>
                  <a:pt x="0" y="16072154"/>
                </a:lnTo>
                <a:lnTo>
                  <a:pt x="15891342" y="16072154"/>
                </a:lnTo>
                <a:lnTo>
                  <a:pt x="15891342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460835"/>
            <a:ext cx="6807344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5"/>
              </a:lnSpc>
            </a:pPr>
            <a:r>
              <a:rPr lang="en-US" sz="4950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1248617"/>
            <a:ext cx="5776511" cy="7732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ItemKNN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UserKNN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SVD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SVD++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GridSearch_VAECF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RandomSearch_VAEC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BPR 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VBPR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PMF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MCF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LightGCN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NDCF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Random</a:t>
            </a:r>
          </a:p>
        </p:txBody>
      </p:sp>
      <p:sp>
        <p:nvSpPr>
          <p:cNvPr name="AutoShape 6" id="6"/>
          <p:cNvSpPr/>
          <p:nvPr/>
        </p:nvSpPr>
        <p:spPr>
          <a:xfrm>
            <a:off x="8802635" y="1305767"/>
            <a:ext cx="0" cy="7675466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med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49264">
            <a:off x="-2683799" y="5940106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7899178">
            <a:off x="9888819" y="-1346619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15891342" y="0"/>
                </a:moveTo>
                <a:lnTo>
                  <a:pt x="0" y="0"/>
                </a:lnTo>
                <a:lnTo>
                  <a:pt x="0" y="16072154"/>
                </a:lnTo>
                <a:lnTo>
                  <a:pt x="15891342" y="16072154"/>
                </a:lnTo>
                <a:lnTo>
                  <a:pt x="15891342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460835"/>
            <a:ext cx="6807344" cy="138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45"/>
              </a:lnSpc>
            </a:pPr>
            <a:r>
              <a:rPr lang="en-US" sz="4950" u="none">
                <a:solidFill>
                  <a:srgbClr val="FFFFFF"/>
                </a:solidFill>
                <a:latin typeface="Open Sauce Heavy"/>
              </a:rPr>
              <a:t>RECOMMENDATION SYSTEM METRICS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2597542"/>
            <a:ext cx="6595050" cy="4149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MAE@k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MSE@k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RMSE@k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Bold"/>
              </a:rPr>
              <a:t>R</a:t>
            </a:r>
            <a:r>
              <a:rPr lang="en-US" sz="3425">
                <a:solidFill>
                  <a:srgbClr val="FFFFFF"/>
                </a:solidFill>
                <a:latin typeface="Open Sauce"/>
              </a:rPr>
              <a:t>²</a:t>
            </a:r>
            <a:r>
              <a:rPr lang="en-US" sz="3425">
                <a:solidFill>
                  <a:srgbClr val="FFFFFF"/>
                </a:solidFill>
                <a:latin typeface="Open Sauce Semi-Bold"/>
              </a:rPr>
              <a:t> (R-squared)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Semi-Bold"/>
              </a:rPr>
              <a:t>NDCG@k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Semi-Bold"/>
              </a:rPr>
              <a:t>Relative_MRR@k</a:t>
            </a:r>
          </a:p>
          <a:p>
            <a:pPr algn="l" marL="739525" indent="-369762" lvl="1">
              <a:lnSpc>
                <a:spcPts val="4795"/>
              </a:lnSpc>
              <a:buAutoNum type="arabicPeriod" startAt="1"/>
            </a:pPr>
            <a:r>
              <a:rPr lang="en-US" sz="3425">
                <a:solidFill>
                  <a:srgbClr val="FFFFFF"/>
                </a:solidFill>
                <a:latin typeface="Open Sauce Semi-Bold"/>
              </a:rPr>
              <a:t>FCP@k</a:t>
            </a:r>
          </a:p>
        </p:txBody>
      </p:sp>
      <p:sp>
        <p:nvSpPr>
          <p:cNvPr name="AutoShape 6" id="6"/>
          <p:cNvSpPr/>
          <p:nvPr/>
        </p:nvSpPr>
        <p:spPr>
          <a:xfrm>
            <a:off x="8802635" y="2654692"/>
            <a:ext cx="0" cy="4092788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med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4000" y="2807163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194620" y="2612691"/>
            <a:ext cx="7751812" cy="4357374"/>
            <a:chOff x="0" y="0"/>
            <a:chExt cx="10335749" cy="58098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ItemKNN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39218"/>
              <a:ext cx="10335749" cy="3170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ItemKNN focuses on item-item similarities based on user interactions predicts ratings based on historical user interactions.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41568" y="2612691"/>
            <a:ext cx="7751812" cy="4357374"/>
            <a:chOff x="0" y="0"/>
            <a:chExt cx="10335749" cy="58098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UserKNN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3170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UserKNN focuses of user-user similarities based on items they have interacted with and predicts rating based on preferences of similar users.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02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2003" y="3159284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213210" y="1964688"/>
            <a:ext cx="7751812" cy="6357624"/>
            <a:chOff x="0" y="0"/>
            <a:chExt cx="10335749" cy="84768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SVD (Singular Value Decomposition)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39218"/>
              <a:ext cx="10335749" cy="5837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SVD decomposes the user-item interaction matrix into three lower-dimensional matrices: U, Σ, and V^T and trains for the matrix parameters of latent factors.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Once the matrices U, Σ, and V^T are learned, SVD can make recommendations by reconstructing the user-item interaction matrix using the learned latent factors.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03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22978" y="1964688"/>
            <a:ext cx="7751812" cy="5557524"/>
            <a:chOff x="0" y="0"/>
            <a:chExt cx="10335749" cy="74100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SVD++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47708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Title, Ratings, genre, release_date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Like SVD, SVD++ decomposes the user-item interaction matrix into lower-dimensional matrices representing users and items.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SVD++ also learns latent factors from the implicit feedback such as the Title, Ratings, genre, release_date.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04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4000" y="2588698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324975" y="1794152"/>
            <a:ext cx="7751812" cy="4757424"/>
            <a:chOff x="0" y="0"/>
            <a:chExt cx="10335749" cy="63432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RandomSearch_VAECF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39218"/>
              <a:ext cx="10335749" cy="37040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RandomSearch_VAECF combines the functionality of Variational Autoencoder Collaborative Filtering (VAECF) with random search for hyperparameter tuning.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06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15207" y="1794152"/>
            <a:ext cx="7751812" cy="5557524"/>
            <a:chOff x="0" y="0"/>
            <a:chExt cx="10335749" cy="74100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GridSearch_VAECF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47708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It combines traditional CF with variational autoencoders (VAEs) to learn user and item embeddings.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Grid search is used to search for the optimal combination of hyperparameters by training multiple instance of of the VAECF algorithm.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05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6677" y="3159284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427073" y="1902775"/>
            <a:ext cx="7751812" cy="6481449"/>
            <a:chOff x="0" y="0"/>
            <a:chExt cx="10335749" cy="86419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13529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VBPR (Visual Bayesian Personalized Ranking)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337718"/>
              <a:ext cx="10335749" cy="5304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image matrix: Movie ids, User ids, Ratings, Visual(plots word count matrix)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The objective is to maximize the likelihood of observing positive user-item interactions and minimize the likelihood of observing negative interactions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VBPR typically consists of three main components: User Embeddings, Item Embeddings, Visual Embeddings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08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09115" y="1902775"/>
            <a:ext cx="7751812" cy="6357624"/>
            <a:chOff x="0" y="0"/>
            <a:chExt cx="10335749" cy="84768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BPR(Bayesian Personalized Ranking)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5837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BPR maximize the margin between positive interactions (items that the user has interacted with) and negative interactions (items that the user has not interacted with)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 Unlike traditional collaborative filtering methods that aim to predict explicit ratings, BPR focuses on learning a ranking function that can accurately order items based on their relevance to a user.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07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4680" y="3028538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429070" y="1772029"/>
            <a:ext cx="7751812" cy="5957574"/>
            <a:chOff x="0" y="0"/>
            <a:chExt cx="10335749" cy="79434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MCF (Matrix Co-Factorization)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39218"/>
              <a:ext cx="10335749" cy="5304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graph: Movie ids, User ids, Ratings, Plots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MCF typically consists of two main components User Embeddings, Item Embeddings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The objective of MCF is to minimize the reconstruction error between the observed user-item interactions and the reconstructed interactions predicted by the learned user and item embeddings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10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07118" y="1772029"/>
            <a:ext cx="7751812" cy="6357624"/>
            <a:chOff x="0" y="0"/>
            <a:chExt cx="10335749" cy="84768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PMF (Probabilistic Matrix Factorization)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58376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PMF models each observed interaction as a sample from a Gaussian distribution with mean equal to the inner product of the corresponding user and item latent factor vectors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The objective of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PMF is to maximize the likelihood of observing the interactions in the user-item interaction matrix, given the learned user and item latent factor vectors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09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A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38984">
            <a:off x="14641869" y="-2817371"/>
            <a:ext cx="8044434" cy="8229600"/>
          </a:xfrm>
          <a:custGeom>
            <a:avLst/>
            <a:gdLst/>
            <a:ahLst/>
            <a:cxnLst/>
            <a:rect r="r" b="b" t="t" l="l"/>
            <a:pathLst>
              <a:path h="8229600" w="8044434">
                <a:moveTo>
                  <a:pt x="0" y="0"/>
                </a:moveTo>
                <a:lnTo>
                  <a:pt x="8044434" y="0"/>
                </a:lnTo>
                <a:lnTo>
                  <a:pt x="804443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2074">
            <a:off x="-9346480" y="3654706"/>
            <a:ext cx="15891343" cy="16072154"/>
          </a:xfrm>
          <a:custGeom>
            <a:avLst/>
            <a:gdLst/>
            <a:ahLst/>
            <a:cxnLst/>
            <a:rect r="r" b="b" t="t" l="l"/>
            <a:pathLst>
              <a:path h="16072154" w="15891343">
                <a:moveTo>
                  <a:pt x="0" y="0"/>
                </a:moveTo>
                <a:lnTo>
                  <a:pt x="15891343" y="0"/>
                </a:lnTo>
                <a:lnTo>
                  <a:pt x="15891343" y="16072154"/>
                </a:lnTo>
                <a:lnTo>
                  <a:pt x="0" y="160721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44680" y="3028538"/>
            <a:ext cx="0" cy="3968431"/>
          </a:xfrm>
          <a:prstGeom prst="line">
            <a:avLst/>
          </a:prstGeom>
          <a:ln cap="rnd" w="190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429070" y="1772029"/>
            <a:ext cx="7751812" cy="7157724"/>
            <a:chOff x="0" y="0"/>
            <a:chExt cx="10335749" cy="95436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NDCF (Neural Collaborative Filtering)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39218"/>
              <a:ext cx="10335749" cy="6904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matrix: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NDCF uses neural networks to capture non-linear relationships and complex patterns in the user-item interactions.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NDCF typically consists of three main components: Embedding Layer, Neural Network Layers, Output Layer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Recommendations are typically generated by predicting the preferences for all items for a given user and ranking the items based on their predicted preferences.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12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07118" y="1772029"/>
            <a:ext cx="7751812" cy="6757674"/>
            <a:chOff x="0" y="0"/>
            <a:chExt cx="10335749" cy="901023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28894"/>
              <a:ext cx="10335749" cy="6544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84"/>
                </a:lnSpc>
                <a:spcBef>
                  <a:spcPct val="0"/>
                </a:spcBef>
              </a:pPr>
              <a:r>
                <a:rPr lang="en-US" sz="2989">
                  <a:solidFill>
                    <a:srgbClr val="FFFFFF"/>
                  </a:solidFill>
                  <a:latin typeface="Open Sauce Bold"/>
                </a:rPr>
                <a:t>LightGCN (Graph Convolutional Network)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39218"/>
              <a:ext cx="10335749" cy="63710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00"/>
                </a:lnSpc>
              </a:pPr>
              <a:r>
                <a:rPr lang="en-US" sz="2285">
                  <a:solidFill>
                    <a:srgbClr val="FFFFFF"/>
                  </a:solidFill>
                  <a:latin typeface="Open Sauce Bold"/>
                </a:rPr>
                <a:t>Input: </a:t>
              </a: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User-item interaction graph: Movie ids, User ids, Ratings</a:t>
              </a:r>
            </a:p>
            <a:p>
              <a:pPr algn="l" marL="0" indent="0" lvl="0">
                <a:lnSpc>
                  <a:spcPts val="3200"/>
                </a:lnSpc>
              </a:pPr>
              <a:r>
                <a:rPr lang="en-US" sz="2285" u="none">
                  <a:solidFill>
                    <a:srgbClr val="FFFFFF"/>
                  </a:solidFill>
                  <a:latin typeface="Open Sauce Bold"/>
                </a:rPr>
                <a:t>Description: 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LightGCN is designed to learn user and item embeddings by propagating information through the user-item interaction graph using multiple graph convolutional layers</a:t>
              </a:r>
            </a:p>
            <a:p>
              <a:pPr algn="l" marL="493497" indent="-246749" lvl="1">
                <a:lnSpc>
                  <a:spcPts val="3200"/>
                </a:lnSpc>
                <a:buFont typeface="Arial"/>
                <a:buChar char="•"/>
              </a:pPr>
              <a:r>
                <a:rPr lang="en-US" sz="2285" u="none">
                  <a:solidFill>
                    <a:srgbClr val="FFFFFF"/>
                  </a:solidFill>
                  <a:latin typeface="Open Sauce"/>
                </a:rPr>
                <a:t>Recommendations are typically generated by computing the similarity between user embeddings and item embeddings using inner product or cosine similarity, and ranking items based on their similarity scores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0335749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40"/>
                </a:lnSpc>
              </a:pPr>
              <a:r>
                <a:rPr lang="en-US" sz="5700" u="sng">
                  <a:solidFill>
                    <a:srgbClr val="FFFFFF"/>
                  </a:solidFill>
                  <a:latin typeface="Open Sauce Semi-Bold"/>
                </a:rPr>
                <a:t>11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76529" y="623174"/>
            <a:ext cx="16230600" cy="868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3"/>
              </a:lnSpc>
            </a:pPr>
            <a:r>
              <a:rPr lang="en-US" sz="6112" u="none">
                <a:solidFill>
                  <a:srgbClr val="FFFFFF"/>
                </a:solidFill>
                <a:latin typeface="Open Sauce Heavy"/>
              </a:rPr>
              <a:t>RECOMMENDATION SYSTEM BASELINES</a:t>
            </a:r>
          </a:p>
        </p:txBody>
      </p:sp>
    </p:spTree>
  </p:cSld>
  <p:clrMapOvr>
    <a:masterClrMapping/>
  </p:clrMapOvr>
  <p:transition spd="med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DAGEZ3QRvCw</dc:identifier>
  <dcterms:modified xsi:type="dcterms:W3CDTF">2011-08-01T06:04:30Z</dcterms:modified>
  <cp:revision>1</cp:revision>
  <dc:title>IITP_1.1</dc:title>
</cp:coreProperties>
</file>

<file path=docProps/thumbnail.jpeg>
</file>